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11" r:id="rId2"/>
    <p:sldId id="323" r:id="rId3"/>
    <p:sldId id="322" r:id="rId4"/>
    <p:sldId id="324" r:id="rId5"/>
    <p:sldId id="325" r:id="rId6"/>
    <p:sldId id="315" r:id="rId7"/>
    <p:sldId id="320" r:id="rId8"/>
    <p:sldId id="321" r:id="rId9"/>
    <p:sldId id="317" r:id="rId10"/>
    <p:sldId id="318" r:id="rId11"/>
    <p:sldId id="319" r:id="rId12"/>
    <p:sldId id="29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D1E73"/>
    <a:srgbClr val="00477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66" autoAdjust="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C605B-1089-44B6-9D70-0A01ED226316}" type="datetimeFigureOut">
              <a:rPr lang="ru-RU" smtClean="0"/>
              <a:pPr/>
              <a:t>10.04.2023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02F9A-ECEF-45EF-A40F-1AAE965EB5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239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3887826"/>
            <a:ext cx="9558670" cy="171922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4859079"/>
            <a:ext cx="6634215" cy="595423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C3030A4-C320-466A-B5D4-F653890DE576}" type="datetime1">
              <a:rPr lang="ru-RU" smtClean="0"/>
              <a:pPr/>
              <a:t>10.04.2023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3" cstate="print"/>
          <a:srcRect l="46414"/>
          <a:stretch/>
        </p:blipFill>
        <p:spPr>
          <a:xfrm>
            <a:off x="-1" y="0"/>
            <a:ext cx="2424223" cy="514115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2753833"/>
            <a:ext cx="12192000" cy="192449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476692" y="635461"/>
            <a:ext cx="1682438" cy="16824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8679" y="3391785"/>
            <a:ext cx="8984511" cy="850605"/>
          </a:xfrm>
        </p:spPr>
        <p:txBody>
          <a:bodyPr anchor="b">
            <a:noAutofit/>
          </a:bodyPr>
          <a:lstStyle>
            <a:lvl1pPr algn="ctr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88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F300-EE4B-403C-92AB-05298BF988D6}" type="datetime1">
              <a:rPr lang="ru-RU" smtClean="0"/>
              <a:pPr/>
              <a:t>10.04.2023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37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2075F-3CF5-4D32-951B-93FB4B68D5C2}" type="datetime1">
              <a:rPr lang="ru-RU" smtClean="0"/>
              <a:pPr/>
              <a:t>10.04.2023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9746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099E-17EE-45F7-B222-453077CC536D}" type="datetime1">
              <a:rPr lang="ru-RU" smtClean="0"/>
              <a:pPr/>
              <a:t>10.04.2023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808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F94195-A1C5-429C-BDB9-8BF24CC7EB71}" type="datetime1">
              <a:rPr lang="ru-RU" smtClean="0"/>
              <a:pPr/>
              <a:t>10.04.2023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6387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0223-108E-4256-8060-535220404F7C}" type="datetime1">
              <a:rPr lang="ru-RU" smtClean="0"/>
              <a:pPr/>
              <a:t>10.04.2023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510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1831-F10D-43AF-A079-B175D281479D}" type="datetime1">
              <a:rPr lang="ru-RU" smtClean="0"/>
              <a:pPr/>
              <a:t>10.04.2023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28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2D07-B81E-404D-B8EA-28EA250FB559}" type="datetime1">
              <a:rPr lang="ru-RU" smtClean="0"/>
              <a:pPr/>
              <a:t>10.04.2023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41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3004-C9E9-4B8F-9481-3C334F70E44A}" type="datetime1">
              <a:rPr lang="ru-RU" smtClean="0"/>
              <a:pPr/>
              <a:t>10.04.2023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12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49DC4B1-ABF8-4B7A-ADA6-9C921EA1E9AC}" type="datetime1">
              <a:rPr lang="ru-RU" smtClean="0"/>
              <a:pPr/>
              <a:t>10.04.2023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8624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D631CA-81EA-4364-8B33-8517EC3009B4}" type="datetime1">
              <a:rPr lang="ru-RU" smtClean="0"/>
              <a:pPr/>
              <a:t>10.04.2023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32035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746486"/>
            <a:ext cx="4215394" cy="52496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4AC5BDA-5928-456B-906F-6CCB5D2BFA8F}" type="datetime1">
              <a:rPr lang="ru-RU" smtClean="0"/>
              <a:pPr/>
              <a:t>10.04.2023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1802674" cy="215988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400010"/>
            <a:ext cx="12254669" cy="66821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194" y="411111"/>
            <a:ext cx="645451" cy="64428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82229" y="402812"/>
            <a:ext cx="9601200" cy="6226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248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67558/a92835d25d100d6d607ecd0ddf5f64e7355368a7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Свидетельствование обстоятельств непреодолимой силы (форс-мажор), в том числе по внешнеторговым контрактам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DEDD3B4-F187-4310-049B-2D824A95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E6B385E7-E24E-4C0E-B24D-FB6E1A3DFE9F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2389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19E4CD-381C-C142-1994-FE19EB189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5029" y="480450"/>
            <a:ext cx="9601200" cy="622683"/>
          </a:xfrm>
        </p:spPr>
        <p:txBody>
          <a:bodyPr>
            <a:no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Процедура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07F546B-487C-290F-1BEB-07AF21987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E6B385E7-E24E-4C0E-B24D-FB6E1A3DFE9F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74DF6A-4F26-54EF-3711-A41A06BFC441}"/>
              </a:ext>
            </a:extLst>
          </p:cNvPr>
          <p:cNvSpPr txBox="1"/>
          <p:nvPr/>
        </p:nvSpPr>
        <p:spPr>
          <a:xfrm>
            <a:off x="707366" y="1356624"/>
            <a:ext cx="111280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b="0" i="0" dirty="0">
                <a:effectLst/>
                <a:latin typeface="Calibri" panose="020F0502020204030204" pitchFamily="34" charset="0"/>
              </a:rPr>
              <a:t>Заявителем является сторона договора, ссылающаяся на невозможность исполнения обязательства: </a:t>
            </a:r>
          </a:p>
          <a:p>
            <a:pPr algn="just"/>
            <a:r>
              <a:rPr lang="ru-RU" dirty="0">
                <a:latin typeface="Calibri" panose="020F0502020204030204" pitchFamily="34" charset="0"/>
              </a:rPr>
              <a:t>- </a:t>
            </a:r>
            <a:r>
              <a:rPr lang="ru-RU" b="0" i="0" dirty="0">
                <a:effectLst/>
                <a:latin typeface="Calibri" panose="020F0502020204030204" pitchFamily="34" charset="0"/>
              </a:rPr>
              <a:t>договор</a:t>
            </a:r>
            <a:r>
              <a:rPr lang="ru-RU" dirty="0">
                <a:latin typeface="Calibri" panose="020F0502020204030204" pitchFamily="34" charset="0"/>
              </a:rPr>
              <a:t>/</a:t>
            </a:r>
            <a:r>
              <a:rPr lang="ru-RU" b="0" i="0" dirty="0">
                <a:effectLst/>
                <a:latin typeface="Calibri" panose="020F0502020204030204" pitchFamily="34" charset="0"/>
              </a:rPr>
              <a:t>контракт,  </a:t>
            </a:r>
          </a:p>
          <a:p>
            <a:pPr algn="just"/>
            <a:r>
              <a:rPr lang="ru-RU" dirty="0">
                <a:latin typeface="Calibri" panose="020F0502020204030204" pitchFamily="34" charset="0"/>
              </a:rPr>
              <a:t>- </a:t>
            </a:r>
            <a:r>
              <a:rPr lang="ru-RU" b="0" i="0" dirty="0">
                <a:effectLst/>
                <a:latin typeface="Calibri" panose="020F0502020204030204" pitchFamily="34" charset="0"/>
              </a:rPr>
              <a:t>приложения и спецификаци</a:t>
            </a:r>
            <a:r>
              <a:rPr lang="ru-RU" dirty="0">
                <a:latin typeface="Calibri" panose="020F0502020204030204" pitchFamily="34" charset="0"/>
              </a:rPr>
              <a:t>я, справка об объемах выполненных по договору (контракту) обязательств,</a:t>
            </a:r>
          </a:p>
          <a:p>
            <a:pPr algn="just"/>
            <a:r>
              <a:rPr lang="ru-RU" dirty="0">
                <a:latin typeface="Calibri" panose="020F0502020204030204" pitchFamily="34" charset="0"/>
              </a:rPr>
              <a:t>- документы компетентных органов, подтверждающие события, на которые заявитель ссылается в заявлении в качестве обстоятельств непреодолимой силы (</a:t>
            </a:r>
            <a:r>
              <a:rPr lang="ru-RU" b="0" i="0" dirty="0">
                <a:solidFill>
                  <a:srgbClr val="16568B"/>
                </a:solidFill>
                <a:effectLst/>
                <a:latin typeface="Calibri" panose="020F0502020204030204" pitchFamily="34" charset="0"/>
              </a:rPr>
              <a:t>акты органов государственной власти или органов местного самоуправления, справки, письма территориальных исполнительных органов и т.п.</a:t>
            </a:r>
            <a:r>
              <a:rPr lang="ru-RU" dirty="0">
                <a:latin typeface="Calibri" panose="020F0502020204030204" pitchFamily="34" charset="0"/>
              </a:rPr>
              <a:t>)</a:t>
            </a:r>
            <a:endParaRPr lang="ru-RU" b="0" i="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1DF944-9FDA-5B86-84C2-9712F28E02D3}"/>
              </a:ext>
            </a:extLst>
          </p:cNvPr>
          <p:cNvSpPr txBox="1"/>
          <p:nvPr/>
        </p:nvSpPr>
        <p:spPr>
          <a:xfrm>
            <a:off x="687957" y="3146886"/>
            <a:ext cx="1105906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Заявление и прилагаемые к нему документы (заверенные копии) принимаются в бумажном виде, а с 30.03.2023 г. также  и в электронном виде  с использованием усиленной квалифицированной электронной подписи (УКЭП) руководителя организации или индивидуального предпринимателя, в «личном кабинете» на сайте ТПП РФ.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F29AC9-4B78-0C14-44D7-A89D299746A9}"/>
              </a:ext>
            </a:extLst>
          </p:cNvPr>
          <p:cNvSpPr txBox="1"/>
          <p:nvPr/>
        </p:nvSpPr>
        <p:spPr>
          <a:xfrm>
            <a:off x="687957" y="4383151"/>
            <a:ext cx="1103965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Calibri" panose="020F0502020204030204" pitchFamily="34" charset="0"/>
              </a:rPr>
              <a:t>2. </a:t>
            </a:r>
            <a:r>
              <a:rPr lang="ru-RU" dirty="0">
                <a:latin typeface="+mj-lt"/>
              </a:rPr>
              <a:t>Рассмотрение Заявления и приложенного к нему полного комплекта документов, в течение </a:t>
            </a:r>
            <a:r>
              <a:rPr lang="ru-RU" dirty="0">
                <a:solidFill>
                  <a:srgbClr val="FF0000"/>
                </a:solidFill>
                <a:latin typeface="+mj-lt"/>
              </a:rPr>
              <a:t>10</a:t>
            </a:r>
            <a:r>
              <a:rPr lang="ru-RU" dirty="0">
                <a:latin typeface="+mj-lt"/>
              </a:rPr>
              <a:t> </a:t>
            </a:r>
            <a:r>
              <a:rPr lang="ru-RU" dirty="0">
                <a:solidFill>
                  <a:srgbClr val="FF0000"/>
                </a:solidFill>
                <a:latin typeface="+mj-lt"/>
              </a:rPr>
              <a:t>рабочих дней</a:t>
            </a:r>
            <a:r>
              <a:rPr lang="ru-RU" dirty="0">
                <a:latin typeface="+mj-lt"/>
              </a:rPr>
              <a:t> с даты регистрации в ТПП России Заявления после оплаты  заявителем выставленного счета. </a:t>
            </a:r>
          </a:p>
          <a:p>
            <a:pPr algn="just"/>
            <a:endParaRPr lang="ru-RU" dirty="0">
              <a:latin typeface="+mj-lt"/>
            </a:endParaRPr>
          </a:p>
          <a:p>
            <a:pPr algn="just"/>
            <a:r>
              <a:rPr lang="ru-RU" dirty="0">
                <a:latin typeface="+mj-lt"/>
              </a:rPr>
              <a:t>3. По результатам рассмотрения ТПП России предоставленного заявителем комплекта документов оформляется и выдается Сертификат о форс-мажоре, а в случае отсутствия оснований для его - заявителю направляется мотивированный письменный отказ в выдаче Сертификата о форс-мажоре.</a:t>
            </a:r>
          </a:p>
        </p:txBody>
      </p:sp>
    </p:spTree>
    <p:extLst>
      <p:ext uri="{BB962C8B-B14F-4D97-AF65-F5344CB8AC3E}">
        <p14:creationId xmlns:p14="http://schemas.microsoft.com/office/powerpoint/2010/main" val="664452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C7CB93-CF92-0121-E845-065E824BB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534" y="523582"/>
            <a:ext cx="9601200" cy="622683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Основание для отказа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A571743-587D-44E2-5569-8F7CE1E6C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E6B385E7-E24E-4C0E-B24D-FB6E1A3DFE9F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AA711F-94D5-8C33-7D18-18E4E9B23322}"/>
              </a:ext>
            </a:extLst>
          </p:cNvPr>
          <p:cNvSpPr txBox="1"/>
          <p:nvPr/>
        </p:nvSpPr>
        <p:spPr>
          <a:xfrm>
            <a:off x="735401" y="1615417"/>
            <a:ext cx="1093613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0" i="0" dirty="0">
                <a:effectLst/>
                <a:latin typeface="+mj-lt"/>
              </a:rPr>
              <a:t>Непредставление полного комплекта документов, необходимых для рассмотрения заявления об обстоятельствах форс-мажора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b="0" i="0" dirty="0">
              <a:effectLst/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0" i="0" dirty="0">
                <a:effectLst/>
                <a:latin typeface="+mj-lt"/>
              </a:rPr>
              <a:t>Не произведена оплата установленного тарифа за рассмотрение заявления и прилагаемых к нему документов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b="0" i="0" dirty="0">
              <a:effectLst/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0" i="0" dirty="0">
                <a:effectLst/>
                <a:latin typeface="+mj-lt"/>
              </a:rPr>
              <a:t>Препятствующие исполнению договорных обязательств обстоятельства (события), на которые ссылается Заявитель, не признаны обстоятельствами непреодолимой силы (форс-мажором).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b="0" i="0" dirty="0">
              <a:effectLst/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0" i="0" dirty="0">
                <a:effectLst/>
                <a:latin typeface="+mj-lt"/>
              </a:rPr>
              <a:t>Консультирование предприятий, объединений, организаций по вопросам выдачи сертификата об обстоятельствах форс-мажора и рассмотрение документов, подтверждающих обстоятельства форс-мажора, наряду с ТПП России, осуществляется территориальными торгово-промышленными палатами.».</a:t>
            </a:r>
          </a:p>
        </p:txBody>
      </p:sp>
    </p:spTree>
    <p:extLst>
      <p:ext uri="{BB962C8B-B14F-4D97-AF65-F5344CB8AC3E}">
        <p14:creationId xmlns:p14="http://schemas.microsoft.com/office/powerpoint/2010/main" val="2369895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165CB2-D915-BAA9-0BE9-AB54F46B4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926" y="534838"/>
            <a:ext cx="9601200" cy="473240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  <a:t>Вместе мы будем сильнее!</a:t>
            </a:r>
            <a:br>
              <a:rPr lang="ru-RU" sz="4400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2CCFBD-9120-41FB-F55B-69BFC6354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2023" y="3241765"/>
            <a:ext cx="6344194" cy="738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i="1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758588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3D481D-DC6F-5AB3-DF6B-A8BF2A9E2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546" y="540834"/>
            <a:ext cx="9601200" cy="622683"/>
          </a:xfrm>
        </p:spPr>
        <p:txBody>
          <a:bodyPr>
            <a:no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Обстоятельства непреодолимой силы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210D27B-7DB2-0510-06C8-C5AFCC024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E6B385E7-E24E-4C0E-B24D-FB6E1A3DFE9F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284083-313E-981D-E2D0-75EDB7CE4CDD}"/>
              </a:ext>
            </a:extLst>
          </p:cNvPr>
          <p:cNvSpPr txBox="1"/>
          <p:nvPr/>
        </p:nvSpPr>
        <p:spPr>
          <a:xfrm>
            <a:off x="942436" y="1293334"/>
            <a:ext cx="108843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Для признания того или иного обстоятельства непреодолимой силой необходимо чтобы оно одновременно отвечало следующим критериям (признакам):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3E561A-FC96-572C-EBB3-45297494F958}"/>
              </a:ext>
            </a:extLst>
          </p:cNvPr>
          <p:cNvSpPr txBox="1"/>
          <p:nvPr/>
        </p:nvSpPr>
        <p:spPr>
          <a:xfrm>
            <a:off x="882050" y="1939665"/>
            <a:ext cx="109447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1) должно быть чрезвычайным</a:t>
            </a:r>
            <a:r>
              <a:rPr lang="ru-RU" dirty="0"/>
              <a:t>. Чрезвычайность подразумевает исключительность обстоятельства, наступление которого не является обычным в конкретных условиях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B2D2FC-34E9-8069-07A9-63B9FC4CBFB1}"/>
              </a:ext>
            </a:extLst>
          </p:cNvPr>
          <p:cNvSpPr txBox="1"/>
          <p:nvPr/>
        </p:nvSpPr>
        <p:spPr>
          <a:xfrm>
            <a:off x="942436" y="2724586"/>
            <a:ext cx="1088437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i="0" dirty="0">
                <a:effectLst/>
                <a:latin typeface="+mj-lt"/>
              </a:rPr>
              <a:t>2) должно быть непредотвратимым</a:t>
            </a:r>
            <a:r>
              <a:rPr lang="ru-RU" sz="1800" b="0" i="0" dirty="0">
                <a:effectLst/>
                <a:latin typeface="+mj-lt"/>
              </a:rPr>
              <a:t>. Если иное не предусмотрено законом, обстоятельство признается непредотвратимым, если любой участник гражданского оборота, осуществляющий аналогичную с должником деятельность, не мог бы избежать наступления этого обстоятельства или его последствий</a:t>
            </a:r>
            <a:endParaRPr lang="ru-RU" dirty="0"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F041B8-D7F1-8979-53BA-0AC1259FFBE8}"/>
              </a:ext>
            </a:extLst>
          </p:cNvPr>
          <p:cNvSpPr txBox="1"/>
          <p:nvPr/>
        </p:nvSpPr>
        <p:spPr>
          <a:xfrm>
            <a:off x="882050" y="3768960"/>
            <a:ext cx="109447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3) должно быть непреодолимым</a:t>
            </a:r>
            <a:r>
              <a:rPr lang="ru-RU" dirty="0"/>
              <a:t>. В п. 3 ст. 401 ГК РФ указано, что возникшее обстоятельство должно повлечь невозможность исполнения обязательства.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F7C781-ADB9-78FA-5098-AC1A43661DB2}"/>
              </a:ext>
            </a:extLst>
          </p:cNvPr>
          <p:cNvSpPr txBox="1"/>
          <p:nvPr/>
        </p:nvSpPr>
        <p:spPr>
          <a:xfrm>
            <a:off x="882050" y="4476909"/>
            <a:ext cx="1094476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4)</a:t>
            </a:r>
            <a:r>
              <a:rPr lang="ru-RU" dirty="0"/>
              <a:t> </a:t>
            </a:r>
            <a:r>
              <a:rPr lang="ru-RU" b="1" dirty="0"/>
              <a:t>не должно зависеть от воли или действий должника</a:t>
            </a:r>
            <a:r>
              <a:rPr lang="ru-RU" dirty="0"/>
              <a:t>. Не могут быть признаны непреодолимой силой обстоятельства, наступление которых зависело от воли или действий стороны обязательства, </a:t>
            </a:r>
            <a:r>
              <a:rPr lang="ru-RU" i="1" u="sng" dirty="0"/>
              <a:t>например, отсутствие у должника необходимых денежных средств, нарушение обязательств его контрагентами, неправомерные действия его представителей </a:t>
            </a:r>
          </a:p>
        </p:txBody>
      </p:sp>
    </p:spTree>
    <p:extLst>
      <p:ext uri="{BB962C8B-B14F-4D97-AF65-F5344CB8AC3E}">
        <p14:creationId xmlns:p14="http://schemas.microsoft.com/office/powerpoint/2010/main" val="1056506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126F5A-B9ED-0CF1-DA21-F207B8202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7776" y="364999"/>
            <a:ext cx="9601200" cy="622683"/>
          </a:xfrm>
        </p:spPr>
        <p:txBody>
          <a:bodyPr>
            <a:noAutofit/>
          </a:bodyPr>
          <a:lstStyle/>
          <a:p>
            <a:r>
              <a:rPr lang="ru-RU" sz="23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Обстоятельства, которые не относятся к обстоятельствам непреодолимой силы</a:t>
            </a:r>
            <a:endParaRPr lang="ru-RU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4124F9F-C23D-44E6-25D1-ED3CA65FC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E6B385E7-E24E-4C0E-B24D-FB6E1A3DFE9F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5E5E9D-C9C3-CE73-EACC-C6CE71E979D7}"/>
              </a:ext>
            </a:extLst>
          </p:cNvPr>
          <p:cNvSpPr txBox="1"/>
          <p:nvPr/>
        </p:nvSpPr>
        <p:spPr>
          <a:xfrm>
            <a:off x="853761" y="1509039"/>
            <a:ext cx="1101618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С учетом обстоятельств конкретной ситуации, суды не относят к непреодолимой силе, например, следующие обстоятельства:</a:t>
            </a:r>
          </a:p>
          <a:p>
            <a:endParaRPr lang="ru-RU" dirty="0"/>
          </a:p>
          <a:p>
            <a:r>
              <a:rPr lang="ru-RU" dirty="0"/>
              <a:t>1) экономический кризис;</a:t>
            </a:r>
          </a:p>
          <a:p>
            <a:endParaRPr lang="ru-RU" dirty="0"/>
          </a:p>
          <a:p>
            <a:r>
              <a:rPr lang="ru-RU" dirty="0"/>
              <a:t>2) введение экономических санкций, падение курса рубля по отношению к иностранным валютам;</a:t>
            </a:r>
          </a:p>
          <a:p>
            <a:endParaRPr lang="ru-RU" dirty="0"/>
          </a:p>
          <a:p>
            <a:r>
              <a:rPr lang="ru-RU" dirty="0"/>
              <a:t>3) отзыв лицензии у банка и прекращение банком операций по счету;</a:t>
            </a:r>
          </a:p>
          <a:p>
            <a:endParaRPr lang="ru-RU" dirty="0"/>
          </a:p>
          <a:p>
            <a:r>
              <a:rPr lang="ru-RU" dirty="0"/>
              <a:t>4) противоправные действия третьих лиц, например, хищение, пожар, возникший  в результате противоправных действий третьих лиц, дорожно-транспортное происшествие ;</a:t>
            </a:r>
          </a:p>
          <a:p>
            <a:endParaRPr lang="ru-RU" dirty="0"/>
          </a:p>
          <a:p>
            <a:r>
              <a:rPr lang="ru-RU" dirty="0"/>
              <a:t>5) признание лица несостоятельным (банкротом);</a:t>
            </a:r>
          </a:p>
          <a:p>
            <a:endParaRPr lang="ru-RU" dirty="0"/>
          </a:p>
          <a:p>
            <a:r>
              <a:rPr lang="ru-RU" dirty="0"/>
              <a:t>6) погодные условия, которые являются обычными для климатической зоны исполнения обязательств в соответствующий период времени (сезон);</a:t>
            </a:r>
          </a:p>
          <a:p>
            <a:endParaRPr lang="ru-RU" dirty="0"/>
          </a:p>
          <a:p>
            <a:r>
              <a:rPr lang="ru-RU" dirty="0"/>
              <a:t>7) отсутствие на рынке нужных для исполнения товаров.</a:t>
            </a:r>
          </a:p>
        </p:txBody>
      </p:sp>
    </p:spTree>
    <p:extLst>
      <p:ext uri="{BB962C8B-B14F-4D97-AF65-F5344CB8AC3E}">
        <p14:creationId xmlns:p14="http://schemas.microsoft.com/office/powerpoint/2010/main" val="2042354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9B90F9-0DDB-6C73-803D-522A60FB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5413" y="514955"/>
            <a:ext cx="9601200" cy="622683"/>
          </a:xfrm>
        </p:spPr>
        <p:txBody>
          <a:bodyPr>
            <a:noAutofit/>
          </a:bodyPr>
          <a:lstStyle/>
          <a:p>
            <a:r>
              <a:rPr lang="ru-RU" sz="24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Как прописать форс-мажор в договоре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7F3D647-3719-2B7B-D4BE-3103DB2F8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E6B385E7-E24E-4C0E-B24D-FB6E1A3DFE9F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A046A3-7870-1E33-5214-A7E92A34B0AB}"/>
              </a:ext>
            </a:extLst>
          </p:cNvPr>
          <p:cNvSpPr txBox="1"/>
          <p:nvPr/>
        </p:nvSpPr>
        <p:spPr>
          <a:xfrm>
            <a:off x="931653" y="1457864"/>
            <a:ext cx="1085177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При заключении договора сторонам следует согласовать обстоятельства, которые будут признаны форс-мажорными и какими признаками они должны обладать. Также в документе следует указать: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b="0" i="0" dirty="0">
                <a:effectLst/>
                <a:latin typeface="Roboto" panose="02000000000000000000" pitchFamily="2" charset="0"/>
              </a:rPr>
              <a:t>когда и каким образом стороны должны предупредить друг друга о наступлении форс-мажора;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ru-RU" b="0" i="0" dirty="0">
              <a:effectLst/>
              <a:latin typeface="Roboto" panose="02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b="0" i="0" dirty="0">
                <a:effectLst/>
                <a:latin typeface="Roboto" panose="02000000000000000000" pitchFamily="2" charset="0"/>
              </a:rPr>
              <a:t>какие он несёт последствия;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ru-RU" b="0" i="0" dirty="0">
              <a:effectLst/>
              <a:latin typeface="Roboto" panose="02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b="0" i="0" dirty="0">
                <a:effectLst/>
                <a:latin typeface="Roboto" panose="02000000000000000000" pitchFamily="2" charset="0"/>
              </a:rPr>
              <a:t>какие документы и доказательства следует предоставить для подтверждения;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ru-RU" b="0" i="0" dirty="0">
              <a:effectLst/>
              <a:latin typeface="Roboto" panose="02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b="0" i="0" dirty="0">
                <a:effectLst/>
                <a:latin typeface="Roboto" panose="02000000000000000000" pitchFamily="2" charset="0"/>
              </a:rPr>
              <a:t>какими должны быть действия сторон;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ru-RU" b="0" i="0" dirty="0">
              <a:effectLst/>
              <a:latin typeface="Roboto" panose="02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b="0" i="0" dirty="0">
                <a:effectLst/>
                <a:latin typeface="Roboto" panose="02000000000000000000" pitchFamily="2" charset="0"/>
              </a:rPr>
              <a:t>какие обязательства снимаются с каждого участника.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DCA490-5917-953B-03AE-FBB3B567154E}"/>
              </a:ext>
            </a:extLst>
          </p:cNvPr>
          <p:cNvSpPr txBox="1"/>
          <p:nvPr/>
        </p:nvSpPr>
        <p:spPr>
          <a:xfrm>
            <a:off x="931653" y="5076970"/>
            <a:ext cx="107830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Если форс-мажор не описан в договоре, принимать решение о признании обстоятельства форс-мажором </a:t>
            </a:r>
            <a:r>
              <a:rPr lang="ru-RU" dirty="0">
                <a:solidFill>
                  <a:srgbClr val="FF0000"/>
                </a:solidFill>
              </a:rPr>
              <a:t>будет суд.</a:t>
            </a:r>
          </a:p>
        </p:txBody>
      </p:sp>
    </p:spTree>
    <p:extLst>
      <p:ext uri="{BB962C8B-B14F-4D97-AF65-F5344CB8AC3E}">
        <p14:creationId xmlns:p14="http://schemas.microsoft.com/office/powerpoint/2010/main" val="2824823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E10225-C47B-E921-BCE2-23F4E2342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7776" y="488538"/>
            <a:ext cx="9601200" cy="622683"/>
          </a:xfrm>
        </p:spPr>
        <p:txBody>
          <a:bodyPr>
            <a:no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Порядок действий при форс-мажоре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8C1A040-8B96-EAF5-A17F-5B556530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E6B385E7-E24E-4C0E-B24D-FB6E1A3DFE9F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7B793F-C867-D8F1-A5B4-536ECC279D63}"/>
              </a:ext>
            </a:extLst>
          </p:cNvPr>
          <p:cNvSpPr txBox="1"/>
          <p:nvPr/>
        </p:nvSpPr>
        <p:spPr>
          <a:xfrm>
            <a:off x="853761" y="1523864"/>
            <a:ext cx="1080915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 latinLnBrk="0"/>
            <a:r>
              <a:rPr lang="ru-RU" b="1" i="0" u="none" strike="noStrike" dirty="0">
                <a:effectLst/>
                <a:latin typeface="+mj-lt"/>
              </a:rPr>
              <a:t>Что делать, если наступил форс-мажор</a:t>
            </a:r>
            <a:r>
              <a:rPr lang="ru-RU" b="1" dirty="0">
                <a:latin typeface="+mj-lt"/>
              </a:rPr>
              <a:t>:</a:t>
            </a:r>
            <a:endParaRPr lang="ru-RU" b="1" i="0" u="none" strike="noStrike" dirty="0">
              <a:effectLst/>
              <a:latin typeface="+mj-lt"/>
            </a:endParaRPr>
          </a:p>
          <a:p>
            <a:pPr algn="l" fontAlgn="base" latinLnBrk="0"/>
            <a:r>
              <a:rPr lang="ru-RU" b="0" i="0" strike="noStrike" dirty="0">
                <a:effectLst/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Направьте</a:t>
            </a:r>
            <a:r>
              <a:rPr lang="ru-RU" b="0" i="0" u="none" strike="noStrike" dirty="0">
                <a:effectLst/>
                <a:latin typeface="+mj-lt"/>
              </a:rPr>
              <a:t> контрагенту письмо, в котором вы:</a:t>
            </a:r>
          </a:p>
          <a:p>
            <a:pPr algn="l" fontAlgn="base" latinLnBrk="0">
              <a:buFont typeface="+mj-lt"/>
              <a:buAutoNum type="arabicPeriod"/>
            </a:pPr>
            <a:r>
              <a:rPr lang="ru-RU" b="0" i="0" u="none" strike="noStrike" dirty="0">
                <a:effectLst/>
                <a:latin typeface="+mj-lt"/>
              </a:rPr>
              <a:t>фиксируете, что произошёл форс-мажор,</a:t>
            </a:r>
          </a:p>
          <a:p>
            <a:pPr algn="l" fontAlgn="base" latinLnBrk="0">
              <a:buFont typeface="+mj-lt"/>
              <a:buAutoNum type="arabicPeriod"/>
            </a:pPr>
            <a:endParaRPr lang="ru-RU" b="0" i="0" u="none" strike="noStrike" dirty="0">
              <a:effectLst/>
              <a:latin typeface="+mj-lt"/>
            </a:endParaRPr>
          </a:p>
          <a:p>
            <a:pPr algn="l" fontAlgn="base" latinLnBrk="0">
              <a:buFont typeface="+mj-lt"/>
              <a:buAutoNum type="arabicPeriod"/>
            </a:pPr>
            <a:r>
              <a:rPr lang="ru-RU" b="0" i="0" u="none" strike="noStrike" dirty="0">
                <a:effectLst/>
                <a:latin typeface="+mj-lt"/>
              </a:rPr>
              <a:t>указываете, какое именно событие случилось,</a:t>
            </a:r>
          </a:p>
          <a:p>
            <a:pPr algn="l" fontAlgn="base" latinLnBrk="0">
              <a:buFont typeface="+mj-lt"/>
              <a:buAutoNum type="arabicPeriod"/>
            </a:pPr>
            <a:endParaRPr lang="ru-RU" b="0" i="0" u="none" strike="noStrike" dirty="0">
              <a:effectLst/>
              <a:latin typeface="+mj-lt"/>
            </a:endParaRPr>
          </a:p>
          <a:p>
            <a:pPr algn="l" fontAlgn="base" latinLnBrk="0">
              <a:buFont typeface="+mj-lt"/>
              <a:buAutoNum type="arabicPeriod"/>
            </a:pPr>
            <a:r>
              <a:rPr lang="ru-RU" b="0" i="0" u="none" strike="noStrike" dirty="0">
                <a:effectLst/>
                <a:latin typeface="+mj-lt"/>
              </a:rPr>
              <a:t>описываете, как именно возникшие обстоятельства повлияли на исполнение договора,</a:t>
            </a:r>
          </a:p>
          <a:p>
            <a:pPr algn="l" fontAlgn="base" latinLnBrk="0">
              <a:buFont typeface="+mj-lt"/>
              <a:buAutoNum type="arabicPeriod"/>
            </a:pPr>
            <a:endParaRPr lang="ru-RU" b="0" i="0" u="none" strike="noStrike" dirty="0">
              <a:effectLst/>
              <a:latin typeface="+mj-lt"/>
            </a:endParaRPr>
          </a:p>
          <a:p>
            <a:pPr algn="l" fontAlgn="base" latinLnBrk="0">
              <a:buFont typeface="+mj-lt"/>
              <a:buAutoNum type="arabicPeriod"/>
            </a:pPr>
            <a:r>
              <a:rPr lang="ru-RU" b="0" i="0" u="none" strike="noStrike" dirty="0">
                <a:effectLst/>
                <a:latin typeface="+mj-lt"/>
              </a:rPr>
              <a:t>уведомляете о мерах, предпринятых вами для решения проблемы.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0DDF2C-585F-4216-9260-A8A22AC15412}"/>
              </a:ext>
            </a:extLst>
          </p:cNvPr>
          <p:cNvSpPr txBox="1"/>
          <p:nvPr/>
        </p:nvSpPr>
        <p:spPr>
          <a:xfrm>
            <a:off x="853761" y="4311790"/>
            <a:ext cx="106625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0" i="0" dirty="0">
                <a:effectLst/>
                <a:latin typeface="+mj-lt"/>
              </a:rPr>
              <a:t>Если вы не установили собственные сроки, отправьте письмо контрагенту </a:t>
            </a:r>
            <a:r>
              <a:rPr lang="ru-RU" b="0" i="0" dirty="0">
                <a:solidFill>
                  <a:srgbClr val="FF0000"/>
                </a:solidFill>
                <a:effectLst/>
                <a:latin typeface="+mj-lt"/>
              </a:rPr>
              <a:t>не позднее 3 дней </a:t>
            </a:r>
            <a:r>
              <a:rPr lang="ru-RU" b="0" i="0" dirty="0">
                <a:effectLst/>
                <a:latin typeface="+mj-lt"/>
              </a:rPr>
              <a:t>с момента возникновения форс-мажорного обстоятельства.</a:t>
            </a:r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97497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7042" y="517585"/>
            <a:ext cx="10006387" cy="507910"/>
          </a:xfrm>
        </p:spPr>
        <p:txBody>
          <a:bodyPr>
            <a:no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Последствия, влекущие обстоятельства непреодолимой силы.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8135" y="1463040"/>
            <a:ext cx="10705381" cy="42907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ea typeface="+mn-lt"/>
                <a:cs typeface="+mn-lt"/>
              </a:rPr>
              <a:t>Должник, нарушивший обязательство вследствие «форс-мажорных» обстоятельств, </a:t>
            </a:r>
            <a:r>
              <a:rPr lang="ru-RU" u="sng" dirty="0">
                <a:ea typeface="+mn-lt"/>
                <a:cs typeface="+mn-lt"/>
              </a:rPr>
              <a:t>не несет ответственности за его неисполнение (ненадлежащее исполнение)</a:t>
            </a:r>
            <a:r>
              <a:rPr lang="ru-RU" dirty="0">
                <a:ea typeface="+mn-lt"/>
                <a:cs typeface="+mn-lt"/>
              </a:rPr>
              <a:t>. В частности, не нужно возмещать убытки, платить неустойку за просрочку.</a:t>
            </a:r>
          </a:p>
          <a:p>
            <a:pPr marL="0" indent="0" algn="just">
              <a:buNone/>
            </a:pPr>
            <a:r>
              <a:rPr lang="ru-RU" b="1" dirty="0">
                <a:ea typeface="+mn-lt"/>
                <a:cs typeface="+mn-lt"/>
              </a:rPr>
              <a:t>Например, профессиональный хранитель не отвечает за утрату, недостачу или повреждение принятых на хранение вещей, если докажет, что причиной были обстоятельства непреодолимой силы (п. 3 ст. 401, п. 1 ст. 901 ГК РФ).</a:t>
            </a:r>
            <a:endParaRPr lang="ru-RU" b="1" dirty="0">
              <a:cs typeface="Calibri" panose="020F0502020204030204"/>
            </a:endParaRPr>
          </a:p>
          <a:p>
            <a:pPr marL="0" indent="0" algn="just">
              <a:buNone/>
            </a:pPr>
            <a:r>
              <a:rPr lang="ru-RU" dirty="0">
                <a:ea typeface="+mn-lt"/>
                <a:cs typeface="+mn-lt"/>
              </a:rPr>
              <a:t>Дальнейшее действие обязательства зависит от того, останется ли возможность исполнить его, когда обстоятельства непреодолимой силы отпадут.</a:t>
            </a:r>
            <a:endParaRPr lang="ru-RU" dirty="0">
              <a:cs typeface="Calibri" panose="020F0502020204030204"/>
            </a:endParaRPr>
          </a:p>
          <a:p>
            <a:pPr marL="0" indent="0" algn="just">
              <a:buNone/>
            </a:pPr>
            <a:r>
              <a:rPr lang="ru-RU" dirty="0">
                <a:ea typeface="+mn-lt"/>
                <a:cs typeface="+mn-lt"/>
              </a:rPr>
              <a:t>Если такое исполнение возможно, форс-мажор сам по себе не прекращает обязательство должника. При этом кредитор вправе отказаться от договора, если вследствие просрочки он утратил интерес к исполнению </a:t>
            </a:r>
            <a:r>
              <a:rPr lang="ru-RU" sz="1700" b="1" i="1" dirty="0">
                <a:ea typeface="+mn-lt"/>
                <a:cs typeface="+mn-lt"/>
              </a:rPr>
              <a:t>(п. 9 Постановления Пленума Верховного Суда РФ от 24.03.2016 N 7)</a:t>
            </a:r>
            <a:r>
              <a:rPr lang="ru-RU" dirty="0">
                <a:ea typeface="+mn-lt"/>
                <a:cs typeface="+mn-lt"/>
              </a:rPr>
              <a:t>. Если исполнение невозможно, то обязательство прекращается невозможностью исполнения </a:t>
            </a:r>
            <a:r>
              <a:rPr lang="ru-RU" sz="1700" b="1" i="1" dirty="0">
                <a:ea typeface="+mn-lt"/>
                <a:cs typeface="+mn-lt"/>
              </a:rPr>
              <a:t>(п. 1 ст. 416 ГК РФ)</a:t>
            </a:r>
            <a:r>
              <a:rPr lang="ru-RU" dirty="0">
                <a:ea typeface="+mn-lt"/>
                <a:cs typeface="+mn-lt"/>
              </a:rPr>
              <a:t>.</a:t>
            </a:r>
            <a:endParaRPr lang="ru-RU" dirty="0">
              <a:cs typeface="Calibri" panose="020F0502020204030204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E6B385E7-E24E-4C0E-B24D-FB6E1A3DFE9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25B669-A39C-5217-7C60-7560D5D5A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8030" y="506329"/>
            <a:ext cx="10040893" cy="622683"/>
          </a:xfrm>
        </p:spPr>
        <p:txBody>
          <a:bodyPr>
            <a:no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Форс-мажор по внутренним договорам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057BFD1-BBBD-5DE5-6254-FE63FA357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E6B385E7-E24E-4C0E-B24D-FB6E1A3DFE9F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000B2F-D334-3AC6-9052-C9DEB550A7F8}"/>
              </a:ext>
            </a:extLst>
          </p:cNvPr>
          <p:cNvSpPr txBox="1"/>
          <p:nvPr/>
        </p:nvSpPr>
        <p:spPr>
          <a:xfrm>
            <a:off x="666390" y="1309633"/>
            <a:ext cx="111863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0" i="0" dirty="0">
                <a:effectLst/>
                <a:latin typeface="+mj-lt"/>
              </a:rPr>
              <a:t>Заключение выдается в целях освобождения от ответственности сторон договора (контракта) за невыполнение или ненадлежащее выполнение своих договорных (контрактных) обязательств, в связи с наступлением обстоятельств непреодолимой силы (п. 3 ст. 401 ГК РФ).</a:t>
            </a:r>
            <a:endParaRPr lang="ru-RU" dirty="0"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7D0E54-E4A6-7DBA-22B5-3074CF794B98}"/>
              </a:ext>
            </a:extLst>
          </p:cNvPr>
          <p:cNvSpPr txBox="1"/>
          <p:nvPr/>
        </p:nvSpPr>
        <p:spPr>
          <a:xfrm>
            <a:off x="666390" y="2413584"/>
            <a:ext cx="1118630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С 1 мая 2022 года на основании приказа ТПП России от 28.04.2022 г. № 50 вводится взимание предварительной оплаты за рассмотрение заявления о свидетельствовании обстоятельств непреодолимой силы (Заявление) и прилагаемых к нему документов в размере </a:t>
            </a:r>
            <a:r>
              <a:rPr lang="ru-RU" dirty="0">
                <a:solidFill>
                  <a:srgbClr val="FF0000"/>
                </a:solidFill>
              </a:rPr>
              <a:t>13 500 рублей,</a:t>
            </a:r>
            <a:r>
              <a:rPr lang="ru-RU" dirty="0"/>
              <a:t> включая рассмотрение, повлекшее отказ в выдаче заключения о свидетельствовании обстоятельств непреодолимой силы.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635904-5EBD-1891-D748-1CAF373D63CC}"/>
              </a:ext>
            </a:extLst>
          </p:cNvPr>
          <p:cNvSpPr txBox="1"/>
          <p:nvPr/>
        </p:nvSpPr>
        <p:spPr>
          <a:xfrm>
            <a:off x="666390" y="3794534"/>
            <a:ext cx="61290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u="sng" dirty="0"/>
              <a:t>Процедура:</a:t>
            </a:r>
          </a:p>
          <a:p>
            <a:pPr algn="l">
              <a:buFont typeface="+mj-lt"/>
              <a:buAutoNum type="arabicPeriod"/>
            </a:pPr>
            <a:r>
              <a:rPr lang="ru-RU" dirty="0"/>
              <a:t>Прием заявления;</a:t>
            </a:r>
          </a:p>
          <a:p>
            <a:pPr algn="l">
              <a:buFont typeface="+mj-lt"/>
              <a:buAutoNum type="arabicPeriod"/>
            </a:pPr>
            <a:r>
              <a:rPr lang="ru-RU" dirty="0"/>
              <a:t>Оценка заявления и прилагаемых к нему материалов; </a:t>
            </a:r>
          </a:p>
          <a:p>
            <a:pPr algn="l">
              <a:buFont typeface="+mj-lt"/>
              <a:buAutoNum type="arabicPeriod"/>
            </a:pPr>
            <a:r>
              <a:rPr lang="ru-RU" dirty="0"/>
              <a:t>Проведение экспертизы; </a:t>
            </a:r>
          </a:p>
          <a:p>
            <a:pPr algn="l">
              <a:buFont typeface="+mj-lt"/>
              <a:buAutoNum type="arabicPeriod"/>
            </a:pPr>
            <a:r>
              <a:rPr lang="ru-RU" dirty="0"/>
              <a:t>Оформление заключения или мотивированного отказа; </a:t>
            </a:r>
          </a:p>
          <a:p>
            <a:pPr algn="l">
              <a:buFont typeface="+mj-lt"/>
              <a:buAutoNum type="arabicPeriod"/>
            </a:pPr>
            <a:r>
              <a:rPr lang="ru-RU" dirty="0"/>
              <a:t>Выдача заключения или мотивированного отказа.</a:t>
            </a:r>
          </a:p>
        </p:txBody>
      </p:sp>
    </p:spTree>
    <p:extLst>
      <p:ext uri="{BB962C8B-B14F-4D97-AF65-F5344CB8AC3E}">
        <p14:creationId xmlns:p14="http://schemas.microsoft.com/office/powerpoint/2010/main" val="2409112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5EA4C2-A2D4-B75D-3F04-223B304E7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7392" y="523542"/>
            <a:ext cx="9601200" cy="622683"/>
          </a:xfrm>
        </p:spPr>
        <p:txBody>
          <a:bodyPr>
            <a:noAutofit/>
          </a:bodyPr>
          <a:lstStyle/>
          <a:p>
            <a:r>
              <a:rPr lang="ru-RU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Основание для отказа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6125436-BF3E-F8AE-D207-F4189441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E6B385E7-E24E-4C0E-B24D-FB6E1A3DFE9F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B5A100-0CAD-7A38-9AE6-E5A93E3C2226}"/>
              </a:ext>
            </a:extLst>
          </p:cNvPr>
          <p:cNvSpPr txBox="1"/>
          <p:nvPr/>
        </p:nvSpPr>
        <p:spPr>
          <a:xfrm>
            <a:off x="1037325" y="1460412"/>
            <a:ext cx="1049619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b="1" i="0" dirty="0">
                <a:effectLst/>
                <a:latin typeface="+mj-lt"/>
              </a:rPr>
              <a:t>Основание для отказа:</a:t>
            </a:r>
          </a:p>
          <a:p>
            <a:pPr algn="l"/>
            <a:endParaRPr lang="ru-RU" b="0" i="0" dirty="0">
              <a:effectLst/>
              <a:latin typeface="+mj-lt"/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b="0" i="0" dirty="0">
                <a:effectLst/>
                <a:latin typeface="+mj-lt"/>
              </a:rPr>
              <a:t>нарушение требований к заявлению, предусмотренных пунктом 2.1 Положения;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b="0" i="0" dirty="0">
              <a:effectLst/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0" i="0" dirty="0">
                <a:effectLst/>
                <a:latin typeface="+mj-lt"/>
              </a:rPr>
              <a:t>отсутствие документов и сведений, указанных в пункте 2.2 Положения;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b="0" i="0" dirty="0">
              <a:effectLst/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0" i="0" dirty="0">
                <a:effectLst/>
                <a:latin typeface="+mj-lt"/>
              </a:rPr>
              <a:t>несоответствие представленных заявителем документов и сведений требованиям, установленным Положением, и (или) если документы и сведения представлены не в полном объеме;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b="0" i="0" dirty="0">
              <a:effectLst/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0" i="0" dirty="0">
                <a:effectLst/>
                <a:latin typeface="+mj-lt"/>
              </a:rPr>
              <a:t>несоответствие указанной в заявлении информации представленным документам и сведениям;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b="0" i="0" dirty="0">
              <a:effectLst/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0" i="0" dirty="0">
                <a:effectLst/>
                <a:latin typeface="+mj-lt"/>
              </a:rPr>
              <a:t>отсутствие (недоказанность заявителем) хотя бы одного из признаков, указанных в пункте 1.4 Положения;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b="0" i="0" dirty="0">
              <a:effectLst/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0" i="0" dirty="0">
                <a:effectLst/>
                <a:latin typeface="+mj-lt"/>
              </a:rPr>
              <a:t>отсутствие подтверждения заявителем оплаты работ и документов, согласно утвержденным тарифам, по истечении установленного пунктом 5.4.2 Положения срока оплаты.</a:t>
            </a:r>
          </a:p>
        </p:txBody>
      </p:sp>
    </p:spTree>
    <p:extLst>
      <p:ext uri="{BB962C8B-B14F-4D97-AF65-F5344CB8AC3E}">
        <p14:creationId xmlns:p14="http://schemas.microsoft.com/office/powerpoint/2010/main" val="3159322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C71303-596D-35CF-532D-582C59665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415" y="575341"/>
            <a:ext cx="9963255" cy="622683"/>
          </a:xfrm>
        </p:spPr>
        <p:txBody>
          <a:bodyPr>
            <a:noAutofit/>
          </a:bodyPr>
          <a:lstStyle/>
          <a:p>
            <a:r>
              <a:rPr lang="ru-RU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Внешнеторговые сделки и международные договора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817F1EC-3D85-4B7D-7606-D57C5B819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E6B385E7-E24E-4C0E-B24D-FB6E1A3DFE9F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3C80FF-63F8-58AD-913D-05751048EA46}"/>
              </a:ext>
            </a:extLst>
          </p:cNvPr>
          <p:cNvSpPr txBox="1"/>
          <p:nvPr/>
        </p:nvSpPr>
        <p:spPr>
          <a:xfrm>
            <a:off x="545620" y="1300381"/>
            <a:ext cx="11548614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0" i="0" dirty="0">
                <a:effectLst/>
                <a:latin typeface="+mj-lt"/>
              </a:rPr>
              <a:t>На основании Закона РФ от 7 июля 1993 года «О торгово-промышленных палатах в Российской Федерации» ТПП России свидетельствует обстоятельства форс-мажора в соответствии с условиями внешнеторговых сделок и международных договоров Российской Федерации.</a:t>
            </a:r>
          </a:p>
          <a:p>
            <a:pPr algn="just"/>
            <a:br>
              <a:rPr lang="ru-RU" b="0" i="0" dirty="0">
                <a:effectLst/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В соответствии с </a:t>
            </a:r>
            <a:r>
              <a:rPr lang="ru-RU" dirty="0">
                <a:latin typeface="+mj-lt"/>
              </a:rPr>
              <a:t>Положением о порядке свидетельствования ТПП Российской Федерации обстоятельств форс-мажора</a:t>
            </a:r>
            <a:r>
              <a:rPr lang="ru-RU" b="0" i="0" dirty="0">
                <a:effectLst/>
                <a:latin typeface="+mj-lt"/>
              </a:rPr>
              <a:t>, решение о выдаче сертификата об обстоятельствах форс-мажора принимается ТПП России </a:t>
            </a:r>
            <a:r>
              <a:rPr lang="ru-RU" b="0" i="0" dirty="0">
                <a:solidFill>
                  <a:srgbClr val="FF0000"/>
                </a:solidFill>
                <a:effectLst/>
                <a:latin typeface="+mj-lt"/>
              </a:rPr>
              <a:t>в каждом конкретном случае</a:t>
            </a:r>
            <a:r>
              <a:rPr lang="ru-RU" b="0" i="0" dirty="0">
                <a:effectLst/>
                <a:latin typeface="+mj-lt"/>
              </a:rPr>
              <a:t>, исходя из условий контракта и документов компетентных органов Российской Федерации, подтверждающих наличие события, на которое организация ссылается в своем заявлении.</a:t>
            </a:r>
            <a:endParaRPr lang="en-US" b="0" i="0" dirty="0">
              <a:effectLst/>
              <a:latin typeface="+mj-lt"/>
            </a:endParaRPr>
          </a:p>
          <a:p>
            <a:pPr algn="just"/>
            <a:endParaRPr lang="ru-RU" b="0" i="0" dirty="0">
              <a:effectLst/>
              <a:latin typeface="+mj-lt"/>
            </a:endParaRPr>
          </a:p>
          <a:p>
            <a:pPr algn="just"/>
            <a:r>
              <a:rPr lang="ru-RU" b="0" i="0" dirty="0">
                <a:effectLst/>
                <a:latin typeface="+mj-lt"/>
              </a:rPr>
              <a:t>На основании выдаваемого ТПП России сертификата об обстоятельствах форс-мажора сторона внешнеторгового контракта </a:t>
            </a:r>
            <a:r>
              <a:rPr lang="ru-RU" b="0" i="0" dirty="0">
                <a:solidFill>
                  <a:srgbClr val="FF0000"/>
                </a:solidFill>
                <a:effectLst/>
                <a:latin typeface="+mj-lt"/>
              </a:rPr>
              <a:t>освобождается от ответственности за невыполнение или ненадлежащее выполнение своих контрактных обязательств </a:t>
            </a:r>
            <a:r>
              <a:rPr lang="ru-RU" b="0" i="0" dirty="0">
                <a:effectLst/>
                <a:latin typeface="+mj-lt"/>
              </a:rPr>
              <a:t>в связи с наступлением обстоятельств непреодолимой силы.</a:t>
            </a:r>
            <a:br>
              <a:rPr lang="ru-RU" b="0" i="0" dirty="0">
                <a:effectLst/>
                <a:latin typeface="+mj-lt"/>
              </a:rPr>
            </a:br>
            <a:br>
              <a:rPr lang="ru-RU" b="0" i="0" dirty="0">
                <a:effectLst/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Оформление сертификата о свидетельствовании обстоятельств непреодолимой силы (форс-мажора) относится к исключительной компетенции ТПП России. Торгово-промышленные палаты вправе осуществлять консультирование заинтересованных лиц по вопросам оформления и выдачи ТПП России сертификатов о форс-мажоре (п. 4.10 Положения).</a:t>
            </a:r>
          </a:p>
        </p:txBody>
      </p:sp>
    </p:spTree>
    <p:extLst>
      <p:ext uri="{BB962C8B-B14F-4D97-AF65-F5344CB8AC3E}">
        <p14:creationId xmlns:p14="http://schemas.microsoft.com/office/powerpoint/2010/main" val="359835806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Другая 2">
      <a:dk1>
        <a:srgbClr val="17365D"/>
      </a:dk1>
      <a:lt1>
        <a:sysClr val="window" lastClr="FFFFFF"/>
      </a:lt1>
      <a:dk2>
        <a:srgbClr val="1F497D"/>
      </a:dk2>
      <a:lt2>
        <a:srgbClr val="A5A5A5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 Microsoft PowerPoint" id="{EBDD4D9B-39F7-4450-B844-2CEF811F54C9}" vid="{99C8D5F3-FB6F-4091-80C1-EA005D395E9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Microsoft PowerPoint</Template>
  <TotalTime>2519</TotalTime>
  <Words>1295</Words>
  <Application>Microsoft Office PowerPoint</Application>
  <PresentationFormat>Широкоэкранный</PresentationFormat>
  <Paragraphs>109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Franklin Gothic Book</vt:lpstr>
      <vt:lpstr>Roboto</vt:lpstr>
      <vt:lpstr>Wingdings</vt:lpstr>
      <vt:lpstr>Crop</vt:lpstr>
      <vt:lpstr>Свидетельствование обстоятельств непреодолимой силы (форс-мажор), в том числе по внешнеторговым контрактам</vt:lpstr>
      <vt:lpstr>Обстоятельства непреодолимой силы</vt:lpstr>
      <vt:lpstr>Обстоятельства, которые не относятся к обстоятельствам непреодолимой силы</vt:lpstr>
      <vt:lpstr>Как прописать форс-мажор в договоре</vt:lpstr>
      <vt:lpstr>Порядок действий при форс-мажоре</vt:lpstr>
      <vt:lpstr>Последствия, влекущие обстоятельства непреодолимой силы.</vt:lpstr>
      <vt:lpstr>Форс-мажор по внутренним договорам</vt:lpstr>
      <vt:lpstr>Основание для отказа</vt:lpstr>
      <vt:lpstr>Внешнеторговые сделки и международные договора</vt:lpstr>
      <vt:lpstr>Процедура</vt:lpstr>
      <vt:lpstr>Основание для отказа</vt:lpstr>
      <vt:lpstr>Вместе мы будем сильнее!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Наталья</cp:lastModifiedBy>
  <cp:revision>307</cp:revision>
  <dcterms:created xsi:type="dcterms:W3CDTF">2023-01-24T12:15:21Z</dcterms:created>
  <dcterms:modified xsi:type="dcterms:W3CDTF">2023-04-10T07:41:58Z</dcterms:modified>
</cp:coreProperties>
</file>